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4" r:id="rId9"/>
    <p:sldId id="265" r:id="rId10"/>
    <p:sldId id="266" r:id="rId11"/>
    <p:sldId id="263" r:id="rId1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0005F-2599-4827-8467-80F5A39554A2}" type="datetimeFigureOut">
              <a:rPr lang="bg-BG" smtClean="0"/>
              <a:pPr/>
              <a:t>31.5.2024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12096F-6F30-438A-9445-D7147106E72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29221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31.5.2024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31.5.2024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31.5.2024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31.5.2024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31.5.2024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31.5.2024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31.5.2024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31.5.2024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31.5.2024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31.5.2024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31.5.2024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35730-BCF4-4396-B8B9-CDCD4DB8B04E}" type="datetimeFigureOut">
              <a:rPr lang="bg-BG" smtClean="0"/>
              <a:pPr/>
              <a:t>31.5.2024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71472" y="4143380"/>
            <a:ext cx="7929586" cy="1776418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BG05M20P001 - 3. 005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- 0004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„ 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Активно приобщаване в системата на предучилищното образование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“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"/>
            <a:ext cx="3143240" cy="1092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72198" y="1"/>
            <a:ext cx="3071802" cy="10849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Картина 11" descr="изтеглен файл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612" y="714356"/>
            <a:ext cx="3514743" cy="3399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857232"/>
            <a:ext cx="6643702" cy="1357322"/>
          </a:xfrm>
        </p:spPr>
        <p:txBody>
          <a:bodyPr>
            <a:normAutofit/>
          </a:bodyPr>
          <a:lstStyle/>
          <a:p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Проектни дейности:</a:t>
            </a:r>
            <a:endParaRPr lang="bg-BG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-214346" y="2000240"/>
            <a:ext cx="935834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g-BG" sz="2800" dirty="0" smtClean="0"/>
              <a:t>	</a:t>
            </a:r>
            <a:r>
              <a:rPr lang="bg-BG" sz="2800" b="1" dirty="0" smtClean="0"/>
              <a:t>Дейност 1</a:t>
            </a:r>
            <a:r>
              <a:rPr lang="bg-BG" sz="2800" dirty="0" smtClean="0"/>
              <a:t>: </a:t>
            </a:r>
            <a:r>
              <a:rPr lang="bg-BG" sz="2800" dirty="0"/>
              <a:t>Допълнително обучение по български език за </a:t>
            </a:r>
            <a:r>
              <a:rPr lang="bg-BG" sz="2800" dirty="0" smtClean="0"/>
              <a:t>деца</a:t>
            </a:r>
            <a:r>
              <a:rPr lang="en-US" sz="2800" dirty="0" smtClean="0"/>
              <a:t> </a:t>
            </a:r>
            <a:r>
              <a:rPr lang="bg-BG" sz="2800" dirty="0" smtClean="0"/>
              <a:t>от уязвимите групи</a:t>
            </a:r>
            <a:endParaRPr lang="bg-BG" sz="2800" dirty="0"/>
          </a:p>
        </p:txBody>
      </p:sp>
      <p:grpSp>
        <p:nvGrpSpPr>
          <p:cNvPr id="9" name="Групиране 8"/>
          <p:cNvGrpSpPr/>
          <p:nvPr/>
        </p:nvGrpSpPr>
        <p:grpSpPr>
          <a:xfrm>
            <a:off x="0" y="0"/>
            <a:ext cx="8954573" cy="1169878"/>
            <a:chOff x="0" y="0"/>
            <a:chExt cx="8954573" cy="1169878"/>
          </a:xfrm>
        </p:grpSpPr>
        <p:pic>
          <p:nvPicPr>
            <p:cNvPr id="4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2863093" cy="9954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1" descr="c_larg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8" y="0"/>
              <a:ext cx="1208873" cy="116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72198" y="0"/>
              <a:ext cx="2882375" cy="101799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447861"/>
            <a:ext cx="4104456" cy="3078342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028" y="3475245"/>
            <a:ext cx="4067944" cy="3050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572140"/>
          </a:xfrm>
        </p:spPr>
        <p:txBody>
          <a:bodyPr>
            <a:normAutofit fontScale="62500" lnSpcReduction="20000"/>
          </a:bodyPr>
          <a:lstStyle/>
          <a:p>
            <a:r>
              <a:rPr lang="bg-BG" sz="3800" b="1" dirty="0" smtClean="0"/>
              <a:t>Дейност 2</a:t>
            </a:r>
            <a:r>
              <a:rPr lang="bg-BG" b="1" dirty="0" smtClean="0"/>
              <a:t>: </a:t>
            </a:r>
            <a:r>
              <a:rPr lang="bg-BG" dirty="0" smtClean="0"/>
              <a:t>Провеждане на дейности за педагогическа, психологическа и социална подкрепа на деца от уязвими групи, вкл. обезпечаване на средствата за такси на детски градини с повишена концентрация на деца от уязвими групи, осигуряване на допълнителен педагогически и непедагогически персонал, осигуряване на учебни материали, пособия, помагала: </a:t>
            </a:r>
          </a:p>
          <a:p>
            <a:r>
              <a:rPr lang="bg-BG" b="1" dirty="0" smtClean="0"/>
              <a:t>2.1.</a:t>
            </a:r>
            <a:r>
              <a:rPr lang="bg-BG" dirty="0" smtClean="0"/>
              <a:t> изплащане на такси на деца, чиито родители получават помощи по реда на Правилника за прилагане на Закона за социално подпомагане (месечни, целеви и еднократни), по реда на Наредба № РД 07-5/2008 г. (целеви помощи за отопление съобразно вида отопление) и чрез Фонд „Социална закрила“ (еднократни помощи); </a:t>
            </a:r>
          </a:p>
          <a:p>
            <a:r>
              <a:rPr lang="bg-BG" b="1" dirty="0" smtClean="0"/>
              <a:t>2.</a:t>
            </a:r>
            <a:r>
              <a:rPr lang="bg-BG" b="1" dirty="0" err="1" smtClean="0"/>
              <a:t>2</a:t>
            </a:r>
            <a:r>
              <a:rPr lang="bg-BG" b="1" dirty="0" smtClean="0"/>
              <a:t>.</a:t>
            </a:r>
            <a:r>
              <a:rPr lang="bg-BG" dirty="0" smtClean="0"/>
              <a:t> назначаване на специалисти за провеждане на допълнителните дейности за социално и емоционално развитие на децата (допустима е в институции, в които се осъществява дейност по т. 2.1); </a:t>
            </a:r>
          </a:p>
          <a:p>
            <a:r>
              <a:rPr lang="bg-BG" b="1" dirty="0" smtClean="0"/>
              <a:t> 2.3. </a:t>
            </a:r>
            <a:r>
              <a:rPr lang="bg-BG" dirty="0" smtClean="0"/>
              <a:t>назначаване на допълнителен педагогически персонал - психолози, логопеди, ресурсни учители; </a:t>
            </a:r>
          </a:p>
          <a:p>
            <a:r>
              <a:rPr lang="bg-BG" dirty="0" smtClean="0"/>
              <a:t> </a:t>
            </a:r>
            <a:r>
              <a:rPr lang="bg-BG" b="1" dirty="0" smtClean="0"/>
              <a:t>2.4. </a:t>
            </a:r>
            <a:r>
              <a:rPr lang="bg-BG" dirty="0" smtClean="0"/>
              <a:t>назначаване на допълнителен непедагогически персонал - образователни </a:t>
            </a:r>
            <a:r>
              <a:rPr lang="bg-BG" dirty="0" err="1" smtClean="0"/>
              <a:t>медиатори</a:t>
            </a:r>
            <a:r>
              <a:rPr lang="bg-BG" dirty="0" smtClean="0"/>
              <a:t>, социални работници в образованието, </a:t>
            </a:r>
            <a:r>
              <a:rPr lang="bg-BG" dirty="0" err="1" smtClean="0"/>
              <a:t>помощници</a:t>
            </a:r>
            <a:r>
              <a:rPr lang="bg-BG" dirty="0" smtClean="0"/>
              <a:t> на учителя и помощник-възпитатели; </a:t>
            </a:r>
          </a:p>
          <a:p>
            <a:r>
              <a:rPr lang="bg-BG" b="1" dirty="0" smtClean="0"/>
              <a:t>2.5.</a:t>
            </a:r>
            <a:r>
              <a:rPr lang="bg-BG" dirty="0" smtClean="0"/>
              <a:t> осигуряване на учебни материали, пособия, помагала и </a:t>
            </a:r>
            <a:r>
              <a:rPr lang="bg-BG" dirty="0" err="1" smtClean="0"/>
              <a:t>др</a:t>
            </a:r>
            <a:r>
              <a:rPr lang="bg-BG" dirty="0" smtClean="0"/>
              <a:t> (допустима е само в съчетание с някоя от дейностите по т. 2.1 – 2.4)</a:t>
            </a:r>
            <a:endParaRPr lang="bg-BG" dirty="0"/>
          </a:p>
        </p:txBody>
      </p:sp>
      <p:grpSp>
        <p:nvGrpSpPr>
          <p:cNvPr id="4" name="Групиране 3"/>
          <p:cNvGrpSpPr/>
          <p:nvPr/>
        </p:nvGrpSpPr>
        <p:grpSpPr>
          <a:xfrm>
            <a:off x="0" y="0"/>
            <a:ext cx="8954573" cy="1169878"/>
            <a:chOff x="0" y="0"/>
            <a:chExt cx="8954573" cy="1169878"/>
          </a:xfrm>
        </p:grpSpPr>
        <p:pic>
          <p:nvPicPr>
            <p:cNvPr id="5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2863093" cy="9954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1" descr="c_larg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8" y="0"/>
              <a:ext cx="1208873" cy="116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72198" y="0"/>
              <a:ext cx="2882375" cy="101799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786478"/>
          </a:xfrm>
        </p:spPr>
        <p:txBody>
          <a:bodyPr>
            <a:normAutofit fontScale="77500" lnSpcReduction="20000"/>
          </a:bodyPr>
          <a:lstStyle/>
          <a:p>
            <a:r>
              <a:rPr lang="bg-BG" sz="3100" b="1" dirty="0" smtClean="0"/>
              <a:t>Дейност 3</a:t>
            </a:r>
            <a:r>
              <a:rPr lang="bg-BG" sz="2800" dirty="0" smtClean="0"/>
              <a:t>: Осъществяване на обучения, вкл. осигуряване на обучителни материали, пособия и др. </a:t>
            </a:r>
          </a:p>
          <a:p>
            <a:r>
              <a:rPr lang="bg-BG" sz="2800" b="1" dirty="0" smtClean="0"/>
              <a:t>3.1.</a:t>
            </a:r>
            <a:r>
              <a:rPr lang="bg-BG" sz="2800" dirty="0" smtClean="0"/>
              <a:t> Обучения на учители за придобиване на знания, умения и компетентности за прилагане на специализираната методика, основана на играта за обучение по български език; </a:t>
            </a:r>
          </a:p>
          <a:p>
            <a:r>
              <a:rPr lang="bg-BG" sz="2800" b="1" dirty="0" smtClean="0"/>
              <a:t>3.2.</a:t>
            </a:r>
            <a:r>
              <a:rPr lang="bg-BG" sz="2800" dirty="0" smtClean="0"/>
              <a:t> Обучения на учители за придобиване на знания, умения и компетентности за прилагане на </a:t>
            </a:r>
            <a:r>
              <a:rPr lang="bg-BG" sz="2800" dirty="0" err="1" smtClean="0"/>
              <a:t>скрининг</a:t>
            </a:r>
            <a:r>
              <a:rPr lang="bg-BG" sz="2800" dirty="0" smtClean="0"/>
              <a:t> тест за ранно оценяване на потребностите на децата от 3 години до 3 години и 6 месеца, за определяне на риска от обучителни затруднения и за тяхната превенция </a:t>
            </a:r>
          </a:p>
          <a:p>
            <a:r>
              <a:rPr lang="bg-BG" sz="2800" b="1" dirty="0" smtClean="0"/>
              <a:t>3.</a:t>
            </a:r>
            <a:r>
              <a:rPr lang="bg-BG" sz="2800" b="1" dirty="0" err="1" smtClean="0"/>
              <a:t>3</a:t>
            </a:r>
            <a:r>
              <a:rPr lang="bg-BG" sz="2800" b="1" dirty="0" smtClean="0"/>
              <a:t>.</a:t>
            </a:r>
            <a:r>
              <a:rPr lang="bg-BG" sz="2800" dirty="0" smtClean="0"/>
              <a:t> Обучение за непедагогическия персонал и други заинтересовани страни (</a:t>
            </a:r>
            <a:r>
              <a:rPr lang="bg-BG" sz="2800" dirty="0" err="1" smtClean="0"/>
              <a:t>медиатори</a:t>
            </a:r>
            <a:r>
              <a:rPr lang="bg-BG" sz="2800" dirty="0" smtClean="0"/>
              <a:t>, социални работници и </a:t>
            </a:r>
            <a:r>
              <a:rPr lang="bg-BG" sz="2800" dirty="0" err="1" smtClean="0"/>
              <a:t>помощници</a:t>
            </a:r>
            <a:r>
              <a:rPr lang="bg-BG" sz="2800" dirty="0" smtClean="0"/>
              <a:t> на учителите) за придобиване на умения за работа с родители на деца от уязвими групи (вкл. и за деца със СОП) и за прилагане на форми и методи на работа за активното приобщаване на родителите, насочени към подкрепа за изграждане на възпитателните умения, за формиране на умения за активното им социално включване и за здравословен начин на живот</a:t>
            </a:r>
            <a:endParaRPr lang="bg-BG" dirty="0"/>
          </a:p>
        </p:txBody>
      </p:sp>
      <p:grpSp>
        <p:nvGrpSpPr>
          <p:cNvPr id="2" name="Групиране 3"/>
          <p:cNvGrpSpPr/>
          <p:nvPr/>
        </p:nvGrpSpPr>
        <p:grpSpPr>
          <a:xfrm>
            <a:off x="0" y="0"/>
            <a:ext cx="8954573" cy="1169878"/>
            <a:chOff x="0" y="0"/>
            <a:chExt cx="8954573" cy="1169878"/>
          </a:xfrm>
        </p:grpSpPr>
        <p:pic>
          <p:nvPicPr>
            <p:cNvPr id="5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2863093" cy="9954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1" descr="c_larg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8" y="0"/>
              <a:ext cx="1208873" cy="116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72198" y="0"/>
              <a:ext cx="2882375" cy="101799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142984"/>
            <a:ext cx="5072066" cy="5500726"/>
          </a:xfrm>
        </p:spPr>
        <p:txBody>
          <a:bodyPr>
            <a:normAutofit/>
          </a:bodyPr>
          <a:lstStyle/>
          <a:p>
            <a:r>
              <a:rPr lang="bg-BG" sz="2400" b="1" dirty="0" smtClean="0"/>
              <a:t>Дейност 4:</a:t>
            </a:r>
            <a:r>
              <a:rPr lang="bg-BG" sz="2200" dirty="0" smtClean="0"/>
              <a:t> Реализиране на дейности за педагогическа, психологическа и социална подкрепа за родители на деца от уязвими групи и за формиране у тях на мотивация за активно приобщаване на децата им в системата на предучилищното образование за здравословен начин на живот</a:t>
            </a:r>
          </a:p>
          <a:p>
            <a:r>
              <a:rPr lang="bg-BG" sz="2400" b="1" dirty="0" smtClean="0"/>
              <a:t>Дейност 5:</a:t>
            </a:r>
            <a:r>
              <a:rPr lang="bg-BG" sz="2200" dirty="0" smtClean="0"/>
              <a:t> Провеждане на дейности за изграждане на положителни обществени нагласи към предучилищното образование и за недопускане на дискриминация</a:t>
            </a:r>
            <a:endParaRPr lang="bg-BG" sz="2200" dirty="0"/>
          </a:p>
        </p:txBody>
      </p:sp>
      <p:grpSp>
        <p:nvGrpSpPr>
          <p:cNvPr id="2" name="Групиране 3"/>
          <p:cNvGrpSpPr/>
          <p:nvPr/>
        </p:nvGrpSpPr>
        <p:grpSpPr>
          <a:xfrm>
            <a:off x="0" y="0"/>
            <a:ext cx="8954573" cy="1169878"/>
            <a:chOff x="0" y="0"/>
            <a:chExt cx="8954573" cy="1169878"/>
          </a:xfrm>
        </p:grpSpPr>
        <p:pic>
          <p:nvPicPr>
            <p:cNvPr id="5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2863093" cy="9954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1" descr="c_larg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8" y="0"/>
              <a:ext cx="1208873" cy="116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72198" y="0"/>
              <a:ext cx="2882375" cy="101799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628800"/>
            <a:ext cx="3190040" cy="42533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14282" y="857232"/>
            <a:ext cx="7143768" cy="1357322"/>
          </a:xfrm>
        </p:spPr>
        <p:txBody>
          <a:bodyPr>
            <a:normAutofit/>
          </a:bodyPr>
          <a:lstStyle/>
          <a:p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Изпълнение на дейност 1:</a:t>
            </a:r>
            <a:endParaRPr lang="bg-BG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2143116"/>
            <a:ext cx="8858312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g-BG" sz="2800" dirty="0" smtClean="0"/>
              <a:t>	</a:t>
            </a:r>
            <a:r>
              <a:rPr lang="ru-RU" sz="2800" dirty="0" smtClean="0"/>
              <a:t> </a:t>
            </a:r>
            <a:r>
              <a:rPr lang="ru-RU" sz="2800" dirty="0" err="1" smtClean="0"/>
              <a:t>Допълнително</a:t>
            </a:r>
            <a:r>
              <a:rPr lang="ru-RU" sz="2800" dirty="0" smtClean="0"/>
              <a:t> обучение по </a:t>
            </a:r>
            <a:r>
              <a:rPr lang="ru-RU" sz="2800" dirty="0" err="1" smtClean="0"/>
              <a:t>български</a:t>
            </a:r>
            <a:r>
              <a:rPr lang="ru-RU" sz="2800" dirty="0" smtClean="0"/>
              <a:t> </a:t>
            </a:r>
            <a:r>
              <a:rPr lang="ru-RU" sz="2800" dirty="0" err="1" smtClean="0"/>
              <a:t>език</a:t>
            </a:r>
            <a:r>
              <a:rPr lang="ru-RU" sz="2800" dirty="0" smtClean="0"/>
              <a:t> </a:t>
            </a:r>
          </a:p>
          <a:p>
            <a:r>
              <a:rPr lang="bg-BG" sz="2800" dirty="0"/>
              <a:t>В учебно време допълнителното обучение се осъществява като допълнителни модули в рамките на от 100 педагогически ситуации за всяко дете с потребности от допълнително обучение, </a:t>
            </a:r>
            <a:r>
              <a:rPr lang="bg-BG" sz="2800" dirty="0" smtClean="0"/>
              <a:t>всяка </a:t>
            </a:r>
            <a:r>
              <a:rPr lang="bg-BG" sz="2800" dirty="0"/>
              <a:t>с продължителност 30 минути.</a:t>
            </a:r>
          </a:p>
          <a:p>
            <a:r>
              <a:rPr lang="bg-BG" sz="2800" dirty="0"/>
              <a:t>В </a:t>
            </a:r>
            <a:r>
              <a:rPr lang="bg-BG" sz="2800" dirty="0" err="1"/>
              <a:t>ДГ</a:t>
            </a:r>
            <a:r>
              <a:rPr lang="bg-BG" sz="2800" dirty="0" err="1" smtClean="0"/>
              <a:t>,,</a:t>
            </a:r>
            <a:r>
              <a:rPr lang="bg-BG" sz="2800" dirty="0" err="1" smtClean="0"/>
              <a:t>Ралица</a:t>
            </a:r>
            <a:r>
              <a:rPr lang="bg-BG" sz="2800" dirty="0" smtClean="0"/>
              <a:t>” </a:t>
            </a:r>
            <a:r>
              <a:rPr lang="bg-BG" sz="2800" dirty="0"/>
              <a:t>е сформирана една група </a:t>
            </a:r>
            <a:r>
              <a:rPr lang="bg-BG" sz="2800" dirty="0" smtClean="0"/>
              <a:t>от </a:t>
            </a:r>
            <a:r>
              <a:rPr lang="bg-BG" sz="2800" dirty="0" smtClean="0"/>
              <a:t>6 </a:t>
            </a:r>
            <a:r>
              <a:rPr lang="bg-BG" sz="2800" dirty="0"/>
              <a:t>деца.</a:t>
            </a:r>
          </a:p>
          <a:p>
            <a:pPr>
              <a:buNone/>
            </a:pPr>
            <a:endParaRPr lang="bg-BG" sz="2800" dirty="0"/>
          </a:p>
        </p:txBody>
      </p:sp>
      <p:grpSp>
        <p:nvGrpSpPr>
          <p:cNvPr id="5" name="Групиране 8"/>
          <p:cNvGrpSpPr/>
          <p:nvPr/>
        </p:nvGrpSpPr>
        <p:grpSpPr>
          <a:xfrm>
            <a:off x="0" y="0"/>
            <a:ext cx="8954573" cy="1169878"/>
            <a:chOff x="0" y="0"/>
            <a:chExt cx="8954573" cy="1169878"/>
          </a:xfrm>
        </p:grpSpPr>
        <p:pic>
          <p:nvPicPr>
            <p:cNvPr id="4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2863093" cy="9954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1" descr="c_larg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8" y="0"/>
              <a:ext cx="1208873" cy="116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72198" y="0"/>
              <a:ext cx="2882375" cy="101799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2844" y="1142984"/>
            <a:ext cx="8715404" cy="857256"/>
          </a:xfrm>
        </p:spPr>
        <p:txBody>
          <a:bodyPr>
            <a:normAutofit fontScale="90000"/>
          </a:bodyPr>
          <a:lstStyle/>
          <a:p>
            <a:r>
              <a:rPr lang="bg-BG" sz="2700" b="1" u="sng" dirty="0" smtClean="0"/>
              <a:t>ДЕТСКА ГРАДИНА</a:t>
            </a:r>
            <a:r>
              <a:rPr lang="bg-BG" sz="2700" b="1" u="sng" dirty="0" smtClean="0"/>
              <a:t>,,</a:t>
            </a:r>
            <a:r>
              <a:rPr lang="bg-BG" sz="2700" b="1" u="sng" dirty="0" smtClean="0"/>
              <a:t>РАЛИЦА“ С. ЗЛАТИ ВОЙВОДА, ОБЩ.СЛИВЕН</a:t>
            </a: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-142908" y="1500174"/>
            <a:ext cx="9144000" cy="1500197"/>
          </a:xfrm>
        </p:spPr>
        <p:txBody>
          <a:bodyPr/>
          <a:lstStyle/>
          <a:p>
            <a:pPr algn="ctr">
              <a:buNone/>
            </a:pPr>
            <a:r>
              <a:rPr lang="bg-BG" b="1" dirty="0" smtClean="0"/>
              <a:t>	</a:t>
            </a:r>
            <a:r>
              <a:rPr lang="bg-BG" sz="2400" b="1" dirty="0" smtClean="0"/>
              <a:t>ИНФОРМАЦИЯ ЗА ИЗПЪЛНЕНИЕ НА ДЕЙНОСТИ ПО ПРОЕКТ BG05M20P001- 3.005-0004 „АКТИВНО ПРИОБЩАВАНЕ В СИСТЕМАТА НА ПРЕДУЧИЛИЩНОТО ОБРАЗОВАНИЕ"</a:t>
            </a:r>
            <a:endParaRPr lang="bg-BG" sz="2400" dirty="0" smtClean="0"/>
          </a:p>
          <a:p>
            <a:pPr>
              <a:buNone/>
            </a:pPr>
            <a:endParaRPr lang="bg-BG" dirty="0"/>
          </a:p>
        </p:txBody>
      </p:sp>
      <p:grpSp>
        <p:nvGrpSpPr>
          <p:cNvPr id="4" name="Групиране 8"/>
          <p:cNvGrpSpPr/>
          <p:nvPr/>
        </p:nvGrpSpPr>
        <p:grpSpPr>
          <a:xfrm>
            <a:off x="0" y="0"/>
            <a:ext cx="8858280" cy="1142984"/>
            <a:chOff x="0" y="0"/>
            <a:chExt cx="8954573" cy="1169878"/>
          </a:xfrm>
        </p:grpSpPr>
        <p:pic>
          <p:nvPicPr>
            <p:cNvPr id="5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2863093" cy="9954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1" descr="c_larg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8" y="0"/>
              <a:ext cx="1208873" cy="116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72198" y="0"/>
              <a:ext cx="2882375" cy="101799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9" name="Контейнер за съдържание 2"/>
          <p:cNvSpPr txBox="1">
            <a:spLocks/>
          </p:cNvSpPr>
          <p:nvPr/>
        </p:nvSpPr>
        <p:spPr>
          <a:xfrm>
            <a:off x="214282" y="2928934"/>
            <a:ext cx="8715436" cy="3929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bg-BG" sz="2100" dirty="0" smtClean="0"/>
              <a:t>Проектът е финансиран от Оперативна програма „Наука и образование за интелигентен растеж“ 2014-2020 г., </a:t>
            </a:r>
            <a:r>
              <a:rPr lang="bg-BG" sz="2100" dirty="0" err="1" smtClean="0"/>
              <a:t>съфинансиран</a:t>
            </a:r>
            <a:r>
              <a:rPr lang="bg-BG" sz="2100" dirty="0" smtClean="0"/>
              <a:t> от Европейския съюз чрез европейските структурни и инвестиционни фондове   </a:t>
            </a:r>
            <a:r>
              <a:rPr lang="bg-BG" sz="2100" dirty="0" err="1" smtClean="0"/>
              <a:t>www</a:t>
            </a:r>
            <a:r>
              <a:rPr lang="bg-BG" sz="2100" dirty="0" smtClean="0"/>
              <a:t>.</a:t>
            </a:r>
            <a:r>
              <a:rPr lang="bg-BG" sz="2100" dirty="0" err="1" smtClean="0"/>
              <a:t>eufunds</a:t>
            </a:r>
            <a:r>
              <a:rPr lang="bg-BG" sz="2100" dirty="0" smtClean="0"/>
              <a:t>.</a:t>
            </a:r>
            <a:r>
              <a:rPr lang="bg-BG" sz="2100" dirty="0" err="1" smtClean="0"/>
              <a:t>bg</a:t>
            </a:r>
            <a:endParaRPr lang="bg-BG" sz="2100" dirty="0" smtClean="0"/>
          </a:p>
          <a:p>
            <a:r>
              <a:rPr lang="bg-BG" sz="2100" dirty="0" smtClean="0"/>
              <a:t>Бюджет на проекта в национален мащаб: 82 500 000 лв. </a:t>
            </a:r>
          </a:p>
          <a:p>
            <a:r>
              <a:rPr lang="bg-BG" sz="2100" dirty="0" smtClean="0"/>
              <a:t>Начало в </a:t>
            </a:r>
            <a:r>
              <a:rPr lang="bg-BG" sz="2100" dirty="0" smtClean="0"/>
              <a:t>ДГ ,,</a:t>
            </a:r>
            <a:r>
              <a:rPr lang="bg-BG" sz="2100" dirty="0" smtClean="0"/>
              <a:t>Ралица</a:t>
            </a:r>
            <a:r>
              <a:rPr lang="bg-BG" sz="2100" dirty="0" smtClean="0"/>
              <a:t>”: </a:t>
            </a:r>
            <a:r>
              <a:rPr lang="bg-BG" sz="2100" dirty="0" smtClean="0"/>
              <a:t>17 септември 2019 г.</a:t>
            </a:r>
          </a:p>
          <a:p>
            <a:r>
              <a:rPr lang="bg-BG" sz="2100" dirty="0" smtClean="0"/>
              <a:t>Целта на проекта е да подпомогне ранното обхващане и образователното приобщаване на деца от уязвими групи в предучилищното образование, да подкрепи достъпа им до качествено образование, да укрепи социалното им приемане и сближаване за изграждането им като пълноценни граждани и за успешна професионална, социална и личностна реализация.</a:t>
            </a:r>
            <a:endParaRPr lang="bg-BG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иране 8"/>
          <p:cNvGrpSpPr/>
          <p:nvPr/>
        </p:nvGrpSpPr>
        <p:grpSpPr>
          <a:xfrm>
            <a:off x="0" y="0"/>
            <a:ext cx="8858280" cy="1142984"/>
            <a:chOff x="0" y="0"/>
            <a:chExt cx="8954573" cy="1169878"/>
          </a:xfrm>
        </p:grpSpPr>
        <p:pic>
          <p:nvPicPr>
            <p:cNvPr id="5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2863093" cy="9954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1" descr="c_larg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8" y="0"/>
              <a:ext cx="1208873" cy="116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72198" y="0"/>
              <a:ext cx="2882375" cy="101799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9" name="Контейнер за съдържание 2"/>
          <p:cNvSpPr txBox="1">
            <a:spLocks/>
          </p:cNvSpPr>
          <p:nvPr/>
        </p:nvSpPr>
        <p:spPr>
          <a:xfrm>
            <a:off x="0" y="1428736"/>
            <a:ext cx="8929718" cy="4714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bg-BG" sz="2400" b="1" dirty="0" smtClean="0"/>
              <a:t>Дейност 1: Допълнително обучение по български език на деца от уязвими групи, на възраст  3 - 6 години. </a:t>
            </a:r>
            <a:endParaRPr lang="bg-BG" sz="2400" dirty="0" smtClean="0"/>
          </a:p>
          <a:p>
            <a:r>
              <a:rPr lang="bg-BG" sz="2400" dirty="0" smtClean="0"/>
              <a:t>В учебно време допълнителното обучение се осъществява като допълнителни модули в рамките на  100 педагогически ситуации за всяко дете с потребности от допълнително обучение с продължителност 30 минути.</a:t>
            </a:r>
          </a:p>
          <a:p>
            <a:r>
              <a:rPr lang="bg-BG" sz="2400" dirty="0" smtClean="0"/>
              <a:t>В </a:t>
            </a:r>
            <a:r>
              <a:rPr lang="bg-BG" sz="2400" dirty="0" smtClean="0"/>
              <a:t>ДГ ,,</a:t>
            </a:r>
            <a:r>
              <a:rPr lang="bg-BG" sz="2400" dirty="0" smtClean="0"/>
              <a:t>Ралица</a:t>
            </a:r>
            <a:r>
              <a:rPr lang="bg-BG" sz="2400" dirty="0" smtClean="0"/>
              <a:t>” </a:t>
            </a:r>
            <a:r>
              <a:rPr lang="bg-BG" sz="2400" dirty="0" smtClean="0"/>
              <a:t>е сформирана една група  </a:t>
            </a:r>
            <a:r>
              <a:rPr lang="bg-BG" sz="2400" dirty="0" smtClean="0"/>
              <a:t>с </a:t>
            </a:r>
            <a:r>
              <a:rPr lang="bg-BG" sz="2400" dirty="0" smtClean="0"/>
              <a:t>6 </a:t>
            </a:r>
            <a:r>
              <a:rPr lang="bg-BG" sz="2400" dirty="0" smtClean="0"/>
              <a:t>деца</a:t>
            </a:r>
            <a:r>
              <a:rPr lang="bg-BG" sz="2400" dirty="0" smtClean="0"/>
              <a:t>.</a:t>
            </a:r>
          </a:p>
          <a:p>
            <a:endParaRPr lang="bg-BG" sz="2400" dirty="0" smtClean="0"/>
          </a:p>
          <a:p>
            <a:endParaRPr lang="bg-BG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иране 8"/>
          <p:cNvGrpSpPr/>
          <p:nvPr/>
        </p:nvGrpSpPr>
        <p:grpSpPr>
          <a:xfrm>
            <a:off x="0" y="0"/>
            <a:ext cx="8858280" cy="1142984"/>
            <a:chOff x="0" y="0"/>
            <a:chExt cx="8954573" cy="1169878"/>
          </a:xfrm>
        </p:grpSpPr>
        <p:pic>
          <p:nvPicPr>
            <p:cNvPr id="5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2863093" cy="9954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1" descr="c_larg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8" y="0"/>
              <a:ext cx="1208873" cy="116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72198" y="0"/>
              <a:ext cx="2882375" cy="101799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9" name="Контейнер за съдържание 2"/>
          <p:cNvSpPr txBox="1">
            <a:spLocks/>
          </p:cNvSpPr>
          <p:nvPr/>
        </p:nvSpPr>
        <p:spPr>
          <a:xfrm>
            <a:off x="0" y="1142984"/>
            <a:ext cx="9144000" cy="55007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bg-BG" sz="2100" b="1" dirty="0" smtClean="0"/>
              <a:t>Дейност 1: Допълнително обучение по български език на деца от уязвими групи, на възраст  3 - 6 години. </a:t>
            </a:r>
            <a:endParaRPr lang="bg-BG" sz="2100" dirty="0" smtClean="0"/>
          </a:p>
          <a:p>
            <a:r>
              <a:rPr lang="bg-BG" sz="2100" dirty="0" smtClean="0"/>
              <a:t>В учебно време допълнителното обучение се осъществява като допълнителни модули в рамките на от 100 педагогически ситуации за всяко дете с потребности от допълнително обучение с продължителност 30 минути.</a:t>
            </a:r>
          </a:p>
          <a:p>
            <a:r>
              <a:rPr lang="bg-BG" sz="2100" dirty="0" smtClean="0"/>
              <a:t>В </a:t>
            </a:r>
            <a:r>
              <a:rPr lang="bg-BG" sz="2100" dirty="0" err="1" smtClean="0"/>
              <a:t>ДГ</a:t>
            </a:r>
            <a:r>
              <a:rPr lang="bg-BG" sz="2100" dirty="0" err="1" smtClean="0"/>
              <a:t>,,</a:t>
            </a:r>
            <a:r>
              <a:rPr lang="bg-BG" sz="2100" dirty="0" err="1" smtClean="0"/>
              <a:t>Ралица</a:t>
            </a:r>
            <a:r>
              <a:rPr lang="bg-BG" sz="2100" dirty="0" smtClean="0"/>
              <a:t>” </a:t>
            </a:r>
            <a:r>
              <a:rPr lang="bg-BG" sz="2100" dirty="0" smtClean="0"/>
              <a:t>е сформирана една група  </a:t>
            </a:r>
            <a:r>
              <a:rPr lang="bg-BG" sz="2100" dirty="0" smtClean="0"/>
              <a:t>с 6 </a:t>
            </a:r>
            <a:r>
              <a:rPr lang="bg-BG" sz="2100" dirty="0" smtClean="0"/>
              <a:t>деца.</a:t>
            </a:r>
          </a:p>
          <a:p>
            <a:endParaRPr lang="bg-BG" sz="2100" dirty="0" smtClean="0"/>
          </a:p>
          <a:p>
            <a:r>
              <a:rPr lang="bg-BG" sz="2100" b="1" dirty="0" smtClean="0"/>
              <a:t>Дейност 2: Провеждане на дейности за педагогическа, психологическа и социална подкрепа на деца от  уязвими групи, вкл. обезпечаване на средствата за такси на детски градини с повишена концентрация на деца  от уязвими групи, осигуряване на допълнителен педагогически и непедагогически персонал, осигуряване на  учебни материали, пособия, помагала:</a:t>
            </a:r>
            <a:endParaRPr lang="bg-BG" sz="2100" dirty="0" smtClean="0"/>
          </a:p>
          <a:p>
            <a:r>
              <a:rPr lang="bg-BG" sz="2100" dirty="0" smtClean="0"/>
              <a:t>В детска </a:t>
            </a:r>
            <a:r>
              <a:rPr lang="bg-BG" sz="2100" dirty="0" err="1" smtClean="0"/>
              <a:t>градина</a:t>
            </a:r>
            <a:r>
              <a:rPr lang="bg-BG" sz="2100" dirty="0" err="1" smtClean="0"/>
              <a:t>,,</a:t>
            </a:r>
            <a:r>
              <a:rPr lang="bg-BG" sz="2100" dirty="0" err="1" smtClean="0"/>
              <a:t>Ралица</a:t>
            </a:r>
            <a:r>
              <a:rPr lang="bg-BG" sz="2100" dirty="0" smtClean="0"/>
              <a:t>” </a:t>
            </a:r>
            <a:r>
              <a:rPr lang="bg-BG" sz="2100" dirty="0" smtClean="0"/>
              <a:t>има назначен  допълнителен непедагогически персонал: 1 помощник – възпитател. </a:t>
            </a:r>
          </a:p>
          <a:p>
            <a:endParaRPr lang="bg-BG" sz="2100" dirty="0" smtClean="0"/>
          </a:p>
          <a:p>
            <a:endParaRPr lang="bg-BG" sz="2400" dirty="0" smtClean="0"/>
          </a:p>
          <a:p>
            <a:endParaRPr lang="bg-BG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иране 8"/>
          <p:cNvGrpSpPr/>
          <p:nvPr/>
        </p:nvGrpSpPr>
        <p:grpSpPr>
          <a:xfrm>
            <a:off x="0" y="0"/>
            <a:ext cx="8858280" cy="1142984"/>
            <a:chOff x="0" y="0"/>
            <a:chExt cx="8954573" cy="1169878"/>
          </a:xfrm>
        </p:grpSpPr>
        <p:pic>
          <p:nvPicPr>
            <p:cNvPr id="5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0" y="0"/>
              <a:ext cx="2863093" cy="9954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1" descr="c_larg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8" y="0"/>
              <a:ext cx="1208873" cy="116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72198" y="0"/>
              <a:ext cx="2882375" cy="101799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9" name="Контейнер за съдържание 2"/>
          <p:cNvSpPr txBox="1">
            <a:spLocks/>
          </p:cNvSpPr>
          <p:nvPr/>
        </p:nvSpPr>
        <p:spPr>
          <a:xfrm>
            <a:off x="0" y="1357274"/>
            <a:ext cx="9144000" cy="55007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bg-BG" sz="2400" b="1" dirty="0" smtClean="0"/>
              <a:t>Дейност 3: Осъществяване на обучения, вкл. осигуряване на обучителни материали, пособия и  др.</a:t>
            </a:r>
            <a:endParaRPr lang="bg-BG" sz="2400" dirty="0" smtClean="0"/>
          </a:p>
          <a:p>
            <a:r>
              <a:rPr lang="bg-BG" sz="2400" dirty="0" smtClean="0"/>
              <a:t>В периода 14.10.2019 г. - 26.10.2019 г.в гр. Сливен се проведе обучение на учители от областите Сливен, Бургас, Стара Загора и Ямбол за придобиване на знания, умения и компетентности за прилагане на  </a:t>
            </a:r>
            <a:r>
              <a:rPr lang="bg-BG" sz="2400" dirty="0" err="1" smtClean="0"/>
              <a:t>скрининг</a:t>
            </a:r>
            <a:r>
              <a:rPr lang="bg-BG" sz="2400" dirty="0" smtClean="0"/>
              <a:t> тест за ранно оценяване на потребностите на децата от 3 години до 3 години и 6 месеца,  за определяне на риска от обучителни затруднения и за тяхната превенция.</a:t>
            </a:r>
          </a:p>
          <a:p>
            <a:r>
              <a:rPr lang="bg-BG" sz="2400" dirty="0" smtClean="0"/>
              <a:t>От </a:t>
            </a:r>
            <a:r>
              <a:rPr lang="bg-BG" sz="2400" dirty="0" err="1" smtClean="0"/>
              <a:t>ДГ</a:t>
            </a:r>
            <a:r>
              <a:rPr lang="bg-BG" sz="2400" dirty="0" err="1" smtClean="0"/>
              <a:t>,,</a:t>
            </a:r>
            <a:r>
              <a:rPr lang="bg-BG" sz="2400" dirty="0" err="1" smtClean="0"/>
              <a:t>Ралица</a:t>
            </a:r>
            <a:r>
              <a:rPr lang="bg-BG" sz="2400" dirty="0" smtClean="0"/>
              <a:t>” </a:t>
            </a:r>
            <a:r>
              <a:rPr lang="bg-BG" sz="2400" dirty="0" smtClean="0"/>
              <a:t>беше обучен 1 учител, на който бе издадено удостоверение с присъдени 2 квалификационни кредита.</a:t>
            </a:r>
          </a:p>
          <a:p>
            <a:endParaRPr lang="bg-BG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"/>
            <a:ext cx="3143240" cy="1092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72198" y="1"/>
            <a:ext cx="3071802" cy="10849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Картина 11" descr="изтеглен файл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1785926"/>
            <a:ext cx="3514743" cy="3399235"/>
          </a:xfrm>
          <a:prstGeom prst="rect">
            <a:avLst/>
          </a:prstGeom>
        </p:spPr>
      </p:pic>
      <p:pic>
        <p:nvPicPr>
          <p:cNvPr id="1026" name="Picture 2" descr="Резултат с изображение за „question mark png“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382605">
            <a:off x="214282" y="1785926"/>
            <a:ext cx="4876800" cy="2562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</TotalTime>
  <Words>886</Words>
  <Application>Microsoft Office PowerPoint</Application>
  <PresentationFormat>Презентация на цял екран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тема</vt:lpstr>
      <vt:lpstr>ПРОЕКТ BG05M20P001 - 3. 005 - 0004  „ Активно приобщаване в системата на предучилищното образование“</vt:lpstr>
      <vt:lpstr>Проектни дейности:</vt:lpstr>
      <vt:lpstr>Презентация на PowerPoint</vt:lpstr>
      <vt:lpstr>Презентация на PowerPoint</vt:lpstr>
      <vt:lpstr>Презентация на PowerPoint</vt:lpstr>
      <vt:lpstr>Изпълнение на дейност 1:</vt:lpstr>
      <vt:lpstr>ДЕТСКА ГРАДИНА,,РАЛИЦА“ С. ЗЛАТИ ВОЙВОДА, ОБЩ.СЛИВЕН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BG05M20P001 - 3. 005 - 0004  „ Активно приобщаване в системата на предучилищното образование“</dc:title>
  <dc:creator>User</dc:creator>
  <cp:lastModifiedBy>Admin</cp:lastModifiedBy>
  <cp:revision>22</cp:revision>
  <dcterms:created xsi:type="dcterms:W3CDTF">2020-02-22T15:25:03Z</dcterms:created>
  <dcterms:modified xsi:type="dcterms:W3CDTF">2024-05-31T10:51:30Z</dcterms:modified>
</cp:coreProperties>
</file>